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63" r:id="rId12"/>
    <p:sldId id="275" r:id="rId13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62" autoAdjust="0"/>
    <p:restoredTop sz="86380" autoAdjust="0"/>
  </p:normalViewPr>
  <p:slideViewPr>
    <p:cSldViewPr snapToGrid="0">
      <p:cViewPr varScale="1">
        <p:scale>
          <a:sx n="73" d="100"/>
          <a:sy n="73" d="100"/>
        </p:scale>
        <p:origin x="-10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6FB95-BDC5-4683-9450-F79212ECC3C2}" type="datetimeFigureOut">
              <a:rPr lang="en-GB" smtClean="0"/>
              <a:pPr/>
              <a:t>14/04/2019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20F60-7FA5-4013-AE5E-975425D633C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EFD06E-DB92-4213-9246-53626C34078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EB452-75AD-458F-AA01-FB846CE995F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F16-2E21-4256-A307-D59A997C60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E2E4-13E1-4F38-8F49-B1F21CEA67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A2B8-CD2E-4112-B422-DD6C94C9C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7AE5-393A-476F-AE6C-4C54F3EA15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D1F2-3BDB-4D03-8851-FBE3F1EF6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DD33-2618-4895-9CCB-F32A30CE3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740D-34FE-472C-885B-CEC38B6D2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A26-23E9-4B8C-BD65-093377457B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3680-0B82-40D1-8F34-7379A7C8F5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DAC3-725F-4101-ACE5-DE654C4947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8E840B-E163-4B7E-A945-9C852F9BC4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CACCD8-9C55-4BD2-A94B-D19EA23A70C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472541"/>
            <a:ext cx="7772400" cy="2006929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What a great family we are part of!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5343896"/>
            <a:ext cx="6400800" cy="700644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+mj-lt"/>
              </a:rPr>
              <a:t>Colossians </a:t>
            </a:r>
            <a:r>
              <a:rPr lang="en-GB" sz="4000" b="1" dirty="0" smtClean="0">
                <a:latin typeface="+mj-lt"/>
              </a:rPr>
              <a:t> 4:7 - 18</a:t>
            </a:r>
            <a:endParaRPr lang="en-GB" sz="4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WHAT A GREAT FAMILY WE ARE PART OF!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Final greeting (18)</a:t>
            </a:r>
          </a:p>
          <a:p>
            <a:r>
              <a:rPr lang="en-GB" sz="3200" b="1" dirty="0" smtClean="0">
                <a:latin typeface="+mj-lt"/>
              </a:rPr>
              <a:t>Paul takes the </a:t>
            </a:r>
            <a:r>
              <a:rPr lang="en-GB" sz="3200" b="1" dirty="0" smtClean="0">
                <a:latin typeface="+mj-lt"/>
              </a:rPr>
              <a:t>stylus </a:t>
            </a:r>
            <a:r>
              <a:rPr lang="en-GB" sz="3200" b="1" dirty="0" smtClean="0">
                <a:latin typeface="+mj-lt"/>
              </a:rPr>
              <a:t>from his scribe and writes a final greeting in his own hand – a personal touch</a:t>
            </a:r>
          </a:p>
          <a:p>
            <a:r>
              <a:rPr lang="en-GB" sz="3200" b="1" dirty="0" smtClean="0">
                <a:latin typeface="+mj-lt"/>
              </a:rPr>
              <a:t>He reminds them again that he is in chains in prison – an encouragement for them to pray for him</a:t>
            </a:r>
          </a:p>
          <a:p>
            <a:r>
              <a:rPr lang="en-GB" sz="3200" b="1" dirty="0" smtClean="0">
                <a:latin typeface="+mj-lt"/>
              </a:rPr>
              <a:t>He wishes and prays that God’s grace will be with them</a:t>
            </a:r>
          </a:p>
          <a:p>
            <a:endParaRPr lang="en-GB" sz="3200" b="1" dirty="0" smtClean="0">
              <a:latin typeface="+mj-lt"/>
            </a:endParaRP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73506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WHAT A GREAT FAMILY WE ARE PART OF!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607422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800" b="1" dirty="0">
                <a:latin typeface="+mj-lt"/>
              </a:rPr>
              <a:t>LESSONS FOR TODAY</a:t>
            </a:r>
            <a:endParaRPr lang="en-GB" sz="2800" dirty="0">
              <a:latin typeface="+mj-lt"/>
            </a:endParaRPr>
          </a:p>
          <a:p>
            <a:r>
              <a:rPr lang="en-GB" sz="3200" b="1" dirty="0" smtClean="0"/>
              <a:t>The early church comprised people from so many differing backgrounds</a:t>
            </a:r>
          </a:p>
          <a:p>
            <a:pPr>
              <a:buNone/>
            </a:pPr>
            <a:r>
              <a:rPr lang="en-GB" sz="3200" b="1" dirty="0" smtClean="0"/>
              <a:t>	Jews</a:t>
            </a:r>
          </a:p>
          <a:p>
            <a:pPr>
              <a:buNone/>
            </a:pPr>
            <a:r>
              <a:rPr lang="en-GB" sz="3200" b="1" dirty="0" smtClean="0"/>
              <a:t>	Gentiles</a:t>
            </a:r>
          </a:p>
          <a:p>
            <a:pPr>
              <a:buNone/>
            </a:pPr>
            <a:r>
              <a:rPr lang="en-GB" sz="3200" b="1" dirty="0" smtClean="0"/>
              <a:t>	slaves</a:t>
            </a:r>
          </a:p>
          <a:p>
            <a:pPr>
              <a:buNone/>
            </a:pPr>
            <a:r>
              <a:rPr lang="en-GB" sz="3200" b="1" dirty="0" smtClean="0"/>
              <a:t>	freemen</a:t>
            </a:r>
          </a:p>
          <a:p>
            <a:pPr>
              <a:buNone/>
            </a:pPr>
            <a:r>
              <a:rPr lang="en-GB" sz="3200" b="1" dirty="0" smtClean="0"/>
              <a:t>	professional people</a:t>
            </a:r>
          </a:p>
          <a:p>
            <a:pPr>
              <a:buNone/>
            </a:pPr>
            <a:r>
              <a:rPr lang="en-GB" sz="3200" b="1" dirty="0" smtClean="0"/>
              <a:t>	ordinary working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73506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WHAT A GREAT FAMILY WE ARE PART OF!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607422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2800" b="1" dirty="0">
                <a:latin typeface="+mj-lt"/>
              </a:rPr>
              <a:t>LESSONS FOR TODAY</a:t>
            </a:r>
            <a:endParaRPr lang="en-GB" sz="2800" dirty="0">
              <a:latin typeface="+mj-lt"/>
            </a:endParaRPr>
          </a:p>
          <a:p>
            <a:r>
              <a:rPr lang="en-GB" sz="3200" b="1" smtClean="0"/>
              <a:t>They </a:t>
            </a:r>
            <a:r>
              <a:rPr lang="en-GB" sz="3200" b="1" dirty="0" smtClean="0"/>
              <a:t>met in the simplicity of houses not large public buildings until the third century</a:t>
            </a:r>
          </a:p>
          <a:p>
            <a:r>
              <a:rPr lang="en-GB" sz="3200" b="1" dirty="0" smtClean="0"/>
              <a:t> God called and equipped people to spread the gospel</a:t>
            </a:r>
          </a:p>
          <a:p>
            <a:r>
              <a:rPr lang="en-GB" sz="3200" b="1" dirty="0" smtClean="0"/>
              <a:t>There was a support network amongst the churches to encourage and strengthen the brethren</a:t>
            </a:r>
          </a:p>
          <a:p>
            <a:r>
              <a:rPr lang="en-GB" sz="3200" b="1" dirty="0" smtClean="0"/>
              <a:t>There was generosity of spirit that ran through the church</a:t>
            </a:r>
          </a:p>
          <a:p>
            <a:r>
              <a:rPr lang="en-GB" sz="3200" b="1" dirty="0" smtClean="0"/>
              <a:t>How do we measure up to all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WHAT A GREAT FAMILY WE ARE PART OF!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+mj-lt"/>
              </a:rPr>
              <a:t>Paul is nearing the end of his letter and sends greetings, instructions and encouragements</a:t>
            </a:r>
          </a:p>
          <a:p>
            <a:r>
              <a:rPr lang="en-GB" sz="3200" b="1" dirty="0" smtClean="0">
                <a:latin typeface="+mj-lt"/>
              </a:rPr>
              <a:t>Many people are named</a:t>
            </a: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those bringing the letter (postmen) 7 – 9</a:t>
            </a: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those who are with Paul in Rome (10 – 14)</a:t>
            </a: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people in the churches at Colossae and Laodicea                              (15 -17)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WHAT A GREAT FAMILY WE ARE PART OF!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Those bringing the letter (7 – 9)</a:t>
            </a:r>
          </a:p>
          <a:p>
            <a:r>
              <a:rPr lang="en-GB" sz="3200" b="1" dirty="0" smtClean="0">
                <a:latin typeface="+mj-lt"/>
              </a:rPr>
              <a:t>Tychicus (</a:t>
            </a:r>
            <a:r>
              <a:rPr lang="en-GB" sz="3200" b="1" i="1" dirty="0" smtClean="0">
                <a:latin typeface="+mj-lt"/>
              </a:rPr>
              <a:t>fortunate</a:t>
            </a:r>
            <a:r>
              <a:rPr lang="en-GB" sz="3200" b="1" dirty="0" smtClean="0">
                <a:latin typeface="+mj-lt"/>
              </a:rPr>
              <a:t>) – a faithful brother from Colossae. He was with Paul in Greece and travelled with him to Troas (Acts 20:4), he is mentioned in 4 of Paul’s letters (here, Ephesians 6:21, 2 Timothy 4:12, Titus 3:12).</a:t>
            </a:r>
          </a:p>
          <a:p>
            <a:r>
              <a:rPr lang="en-GB" sz="3200" b="1" dirty="0" smtClean="0">
                <a:latin typeface="+mj-lt"/>
              </a:rPr>
              <a:t>He is a beloved brother, a faithful minister and a fellow servant</a:t>
            </a:r>
          </a:p>
          <a:p>
            <a:r>
              <a:rPr lang="en-GB" sz="3200" b="1" dirty="0" smtClean="0">
                <a:latin typeface="+mj-lt"/>
              </a:rPr>
              <a:t>He would bring the letter to Colossae after an arduous and perilous journey and would explain it to the church there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WHAT A GREAT FAMILY WE ARE PART OF!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Those bringing the letter (7 – 9)</a:t>
            </a:r>
          </a:p>
          <a:p>
            <a:r>
              <a:rPr lang="en-GB" sz="3200" b="1" dirty="0" smtClean="0">
                <a:latin typeface="+mj-lt"/>
              </a:rPr>
              <a:t>Onesimus – a runaway slave from Colossae. His master had been Philemon (see the letter to him)</a:t>
            </a:r>
          </a:p>
          <a:p>
            <a:r>
              <a:rPr lang="en-GB" sz="3200" b="1" dirty="0" smtClean="0">
                <a:latin typeface="+mj-lt"/>
              </a:rPr>
              <a:t>He ran away from being a slave, somehow met Paul and gave his life to Jesus</a:t>
            </a:r>
          </a:p>
          <a:p>
            <a:r>
              <a:rPr lang="en-GB" sz="3200" b="1" dirty="0" smtClean="0">
                <a:latin typeface="+mj-lt"/>
              </a:rPr>
              <a:t>Paul now describes him as a faithful and loved brother – what a transformation!</a:t>
            </a:r>
          </a:p>
          <a:p>
            <a:r>
              <a:rPr lang="en-GB" sz="3200" b="1" dirty="0" smtClean="0">
                <a:latin typeface="+mj-lt"/>
              </a:rPr>
              <a:t>He was now a trusted messenger for Paul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WHAT A GREAT FAMILY WE ARE PART OF!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Those who are with Paul in Rome (10 – 14)</a:t>
            </a:r>
          </a:p>
          <a:p>
            <a:r>
              <a:rPr lang="en-GB" sz="3200" b="1" dirty="0" smtClean="0">
                <a:latin typeface="+mj-lt"/>
              </a:rPr>
              <a:t>Aristarchus was from Thessalonica (Acts 20:4) . He travelled extensively with Paul (see Acts 19:29, 20:4 and 27:2)</a:t>
            </a:r>
          </a:p>
          <a:p>
            <a:r>
              <a:rPr lang="en-GB" sz="3200" b="1" dirty="0" smtClean="0">
                <a:latin typeface="+mj-lt"/>
              </a:rPr>
              <a:t>He had been seized during the riot in Ephesus (Acts 19:29)</a:t>
            </a:r>
          </a:p>
          <a:p>
            <a:r>
              <a:rPr lang="en-GB" sz="3200" b="1" dirty="0" smtClean="0">
                <a:latin typeface="+mj-lt"/>
              </a:rPr>
              <a:t>He went to Jerusalem and to Rome with Paul and was imprisoned there with him – possibly voluntarily to encourage Paul (like Moravian missionaries who sold themselves into slavery in order to share the gospel with slaves in the Caribbean)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WHAT A GREAT FAMILY WE ARE PART OF!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Those who are with Paul in Rome (10 – 14)</a:t>
            </a:r>
          </a:p>
          <a:p>
            <a:r>
              <a:rPr lang="en-GB" sz="3200" b="1" dirty="0" smtClean="0">
                <a:latin typeface="+mj-lt"/>
              </a:rPr>
              <a:t>Mark – this is John Mark  (Acts 12:12, 25) from Jerusalem</a:t>
            </a:r>
          </a:p>
          <a:p>
            <a:r>
              <a:rPr lang="en-GB" sz="3200" b="1" dirty="0" smtClean="0">
                <a:latin typeface="+mj-lt"/>
              </a:rPr>
              <a:t>He travelled with Paul and Barnabas (Acts 13:13) and was the cause of a disagreement between them (Acts 15:36 – 41) after Mark deserted them in </a:t>
            </a:r>
            <a:r>
              <a:rPr lang="en-GB" sz="3200" b="1" dirty="0" err="1" smtClean="0">
                <a:latin typeface="+mj-lt"/>
              </a:rPr>
              <a:t>Perga</a:t>
            </a:r>
            <a:r>
              <a:rPr lang="en-GB" sz="3200" b="1" dirty="0" smtClean="0">
                <a:latin typeface="+mj-lt"/>
              </a:rPr>
              <a:t>  (Acts 13:13)</a:t>
            </a:r>
          </a:p>
          <a:p>
            <a:r>
              <a:rPr lang="en-GB" sz="3200" b="1" dirty="0" smtClean="0">
                <a:latin typeface="+mj-lt"/>
              </a:rPr>
              <a:t>Now twelve years later Paul commends him – a renewed confidence in him (see also 2 Timothy 4:11)</a:t>
            </a:r>
          </a:p>
          <a:p>
            <a:r>
              <a:rPr lang="en-GB" sz="3200" b="1" dirty="0" smtClean="0">
                <a:latin typeface="+mj-lt"/>
              </a:rPr>
              <a:t>He is almost certainly the Mark who wrote the second gospel, based on Peter’s testimony of 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WHAT A GREAT FAMILY WE ARE PART OF!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Those who are with Paul in Rome (10 – 14)</a:t>
            </a:r>
          </a:p>
          <a:p>
            <a:r>
              <a:rPr lang="en-GB" sz="3200" b="1" dirty="0" smtClean="0">
                <a:latin typeface="+mj-lt"/>
              </a:rPr>
              <a:t>Jesus (Justus – </a:t>
            </a:r>
            <a:r>
              <a:rPr lang="en-GB" sz="3200" b="1" i="1" dirty="0" smtClean="0">
                <a:latin typeface="+mj-lt"/>
              </a:rPr>
              <a:t>“righteous”) </a:t>
            </a:r>
            <a:r>
              <a:rPr lang="en-GB" sz="3200" b="1" dirty="0" smtClean="0">
                <a:latin typeface="+mj-lt"/>
              </a:rPr>
              <a:t>– we know little about him. He is from a Jewish background (as were Aristarchus and Mark). Possibly he preferred to be known as Justus rather than his given name of Jesus out of reverence for the Lord.</a:t>
            </a:r>
          </a:p>
          <a:p>
            <a:r>
              <a:rPr lang="en-GB" sz="3200" b="1" dirty="0" smtClean="0">
                <a:latin typeface="+mj-lt"/>
              </a:rPr>
              <a:t>Epaphras – he had brought the gospel to Colossae having been converted in Ephesus .</a:t>
            </a:r>
          </a:p>
          <a:p>
            <a:r>
              <a:rPr lang="en-GB" sz="3200" b="1" dirty="0" smtClean="0">
                <a:latin typeface="+mj-lt"/>
              </a:rPr>
              <a:t>He had travelled to Rome and would return but in the meantime he wrestled in prayer for the Colossians that they may stand mature in faith</a:t>
            </a:r>
          </a:p>
          <a:p>
            <a:r>
              <a:rPr lang="en-GB" sz="3200" b="1" dirty="0" smtClean="0">
                <a:latin typeface="+mj-lt"/>
              </a:rPr>
              <a:t>Paul commends him for his tireless work for the gospel in Laodicea and Hierapolis</a:t>
            </a: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WHAT A GREAT FAMILY WE ARE PART OF!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Those who are with Paul in Rome (10 – 14)</a:t>
            </a:r>
          </a:p>
          <a:p>
            <a:r>
              <a:rPr lang="en-GB" sz="3200" b="1" dirty="0" smtClean="0">
                <a:latin typeface="+mj-lt"/>
              </a:rPr>
              <a:t>Luke  – the beloved physician</a:t>
            </a:r>
          </a:p>
          <a:p>
            <a:r>
              <a:rPr lang="en-GB" sz="3200" b="1" dirty="0" smtClean="0">
                <a:latin typeface="+mj-lt"/>
              </a:rPr>
              <a:t>Author of the gospel of Luke and of Acts</a:t>
            </a:r>
          </a:p>
          <a:p>
            <a:r>
              <a:rPr lang="en-GB" sz="3200" b="1" dirty="0" smtClean="0">
                <a:latin typeface="+mj-lt"/>
              </a:rPr>
              <a:t>A companion to Paul until the end of Paul’s life see 2 Timothy 4:11)</a:t>
            </a:r>
          </a:p>
          <a:p>
            <a:r>
              <a:rPr lang="en-GB" sz="3200" b="1" dirty="0" smtClean="0">
                <a:latin typeface="+mj-lt"/>
              </a:rPr>
              <a:t>Demas – deserted Paul, the lure of the riches of the world proving too strong for him (2 Timothy 4:10)</a:t>
            </a:r>
          </a:p>
          <a:p>
            <a:r>
              <a:rPr lang="en-GB" sz="3200" b="1" dirty="0" smtClean="0">
                <a:latin typeface="+mj-lt"/>
              </a:rPr>
              <a:t>A mixed group in Rome of Jews and Gentiles</a:t>
            </a:r>
            <a:r>
              <a:rPr lang="en-GB" sz="3200" b="1" dirty="0" smtClean="0">
                <a:latin typeface="+mj-lt"/>
              </a:rPr>
              <a:t>, slaves </a:t>
            </a:r>
            <a:r>
              <a:rPr lang="en-GB" sz="3200" b="1" dirty="0" smtClean="0">
                <a:latin typeface="+mj-lt"/>
              </a:rPr>
              <a:t>and freemen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WHAT A GREAT FAMILY WE ARE PART OF!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Paul’s requests (15 – 17)</a:t>
            </a:r>
          </a:p>
          <a:p>
            <a:r>
              <a:rPr lang="en-GB" sz="3200" b="1" dirty="0" smtClean="0">
                <a:latin typeface="+mj-lt"/>
              </a:rPr>
              <a:t>Greet the brethren at Laodicea – clearly there is a letter from Paul to them that has been lost to us (as is a letter to the Corinthians)</a:t>
            </a:r>
          </a:p>
          <a:p>
            <a:r>
              <a:rPr lang="en-GB" sz="3200" b="1" dirty="0" smtClean="0">
                <a:latin typeface="+mj-lt"/>
              </a:rPr>
              <a:t>They should exchange the letters Paul has written</a:t>
            </a:r>
          </a:p>
          <a:p>
            <a:r>
              <a:rPr lang="en-GB" sz="3200" b="1" dirty="0" smtClean="0">
                <a:latin typeface="+mj-lt"/>
              </a:rPr>
              <a:t>They </a:t>
            </a:r>
            <a:r>
              <a:rPr lang="en-GB" sz="3200" b="1" dirty="0" smtClean="0">
                <a:latin typeface="+mj-lt"/>
              </a:rPr>
              <a:t>met in the house of </a:t>
            </a:r>
            <a:r>
              <a:rPr lang="en-GB" sz="3200" b="1" dirty="0" err="1" smtClean="0">
                <a:latin typeface="+mj-lt"/>
              </a:rPr>
              <a:t>Nympha</a:t>
            </a:r>
            <a:r>
              <a:rPr lang="en-GB" sz="3200" b="1" dirty="0" smtClean="0">
                <a:latin typeface="+mj-lt"/>
              </a:rPr>
              <a:t> or </a:t>
            </a:r>
            <a:r>
              <a:rPr lang="en-GB" sz="3200" b="1" dirty="0" err="1" smtClean="0">
                <a:latin typeface="+mj-lt"/>
              </a:rPr>
              <a:t>Nymphas</a:t>
            </a:r>
            <a:endParaRPr lang="en-GB" sz="3200" b="1" dirty="0" smtClean="0">
              <a:latin typeface="+mj-lt"/>
            </a:endParaRPr>
          </a:p>
          <a:p>
            <a:r>
              <a:rPr lang="en-GB" sz="3200" b="1" dirty="0" smtClean="0">
                <a:latin typeface="+mj-lt"/>
              </a:rPr>
              <a:t>An encouragement to </a:t>
            </a:r>
            <a:r>
              <a:rPr lang="en-GB" sz="3200" b="1" dirty="0" err="1" smtClean="0">
                <a:latin typeface="+mj-lt"/>
              </a:rPr>
              <a:t>Archippus</a:t>
            </a:r>
            <a:r>
              <a:rPr lang="en-GB" sz="3200" b="1" dirty="0" smtClean="0">
                <a:latin typeface="+mj-lt"/>
              </a:rPr>
              <a:t>, a member of Philemon’s household – to press on in the ministry the Lord has given him</a:t>
            </a: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980</TotalTime>
  <Words>810</Words>
  <Application>Microsoft Office PowerPoint</Application>
  <PresentationFormat>On-screen Show (4:3)</PresentationFormat>
  <Paragraphs>82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What a great family we are part of!</vt:lpstr>
      <vt:lpstr> WHAT A GREAT FAMILY WE ARE PART OF!</vt:lpstr>
      <vt:lpstr> WHAT A GREAT FAMILY WE ARE PART OF!</vt:lpstr>
      <vt:lpstr> WHAT A GREAT FAMILY WE ARE PART OF!</vt:lpstr>
      <vt:lpstr> WHAT A GREAT FAMILY WE ARE PART OF!</vt:lpstr>
      <vt:lpstr> WHAT A GREAT FAMILY WE ARE PART OF!</vt:lpstr>
      <vt:lpstr> WHAT A GREAT FAMILY WE ARE PART OF!</vt:lpstr>
      <vt:lpstr> WHAT A GREAT FAMILY WE ARE PART OF!</vt:lpstr>
      <vt:lpstr> WHAT A GREAT FAMILY WE ARE PART OF!</vt:lpstr>
      <vt:lpstr> WHAT A GREAT FAMILY WE ARE PART OF!</vt:lpstr>
      <vt:lpstr>WHAT A GREAT FAMILY WE ARE PART OF!</vt:lpstr>
      <vt:lpstr>WHAT A GREAT FAMILY WE ARE PART OF!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Chapman</dc:creator>
  <cp:lastModifiedBy>User</cp:lastModifiedBy>
  <cp:revision>138</cp:revision>
  <cp:lastPrinted>2018-10-29T13:10:57Z</cp:lastPrinted>
  <dcterms:created xsi:type="dcterms:W3CDTF">2006-10-06T13:54:24Z</dcterms:created>
  <dcterms:modified xsi:type="dcterms:W3CDTF">2019-04-14T07:25:36Z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TC011800021033</vt:lpwstr>
  </property>
</Properties>
</file>